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40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77" r:id="rId6"/>
    <p:sldId id="263" r:id="rId7"/>
    <p:sldId id="265" r:id="rId8"/>
    <p:sldId id="271" r:id="rId9"/>
    <p:sldId id="268" r:id="rId10"/>
    <p:sldId id="269" r:id="rId11"/>
    <p:sldId id="273" r:id="rId12"/>
    <p:sldId id="274" r:id="rId13"/>
    <p:sldId id="276" r:id="rId14"/>
    <p:sldId id="27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08"/>
    <p:restoredTop sz="94637"/>
  </p:normalViewPr>
  <p:slideViewPr>
    <p:cSldViewPr snapToGrid="0">
      <p:cViewPr varScale="1">
        <p:scale>
          <a:sx n="98" d="100"/>
          <a:sy n="98" d="100"/>
        </p:scale>
        <p:origin x="1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4D3C1-A9E5-704B-B38C-9BFBECA611C4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726A-AF81-A743-8762-9308DA7AA73A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76665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B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B6726A-AF81-A743-8762-9308DA7AA73A}" type="slidenum">
              <a:rPr lang="en-BH" smtClean="0"/>
              <a:t>5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866792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758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470018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57459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6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93853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186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436420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121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43792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217386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6267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6A57975-0395-6949-B3C1-7BE8CFAB3F70}" type="datetimeFigureOut">
              <a:rPr lang="en-BH" smtClean="0"/>
              <a:t>23/11/2025</a:t>
            </a:fld>
            <a:endParaRPr lang="en-B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849AA-37D0-0942-A855-69CC8D7A5E11}" type="slidenum">
              <a:rPr lang="en-BH" smtClean="0"/>
              <a:t>‹#›</a:t>
            </a:fld>
            <a:endParaRPr lang="en-BH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</p:spTree>
    <p:extLst>
      <p:ext uri="{BB962C8B-B14F-4D97-AF65-F5344CB8AC3E}">
        <p14:creationId xmlns:p14="http://schemas.microsoft.com/office/powerpoint/2010/main" val="561934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1" r:id="rId1"/>
    <p:sldLayoutId id="2147484442" r:id="rId2"/>
    <p:sldLayoutId id="2147484443" r:id="rId3"/>
    <p:sldLayoutId id="2147484444" r:id="rId4"/>
    <p:sldLayoutId id="2147484445" r:id="rId5"/>
    <p:sldLayoutId id="2147484446" r:id="rId6"/>
    <p:sldLayoutId id="2147484447" r:id="rId7"/>
    <p:sldLayoutId id="2147484448" r:id="rId8"/>
    <p:sldLayoutId id="2147484449" r:id="rId9"/>
    <p:sldLayoutId id="2147484450" r:id="rId10"/>
    <p:sldLayoutId id="214748445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F9D8F8-BB85-D22F-E25B-BCD1106B1C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22596" b="26267"/>
          <a:stretch>
            <a:fillRect/>
          </a:stretch>
        </p:blipFill>
        <p:spPr>
          <a:xfrm>
            <a:off x="5" y="13"/>
            <a:ext cx="12191999" cy="68579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4265C4-F827-E895-96C3-2745B4639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201" y="1678665"/>
            <a:ext cx="5555905" cy="236913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b="1" dirty="0"/>
              <a:t>Detecting Smokers Using Health Data</a:t>
            </a:r>
            <a:endParaRPr lang="en-B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9341A-2339-2DD7-10DE-487062A9E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2976" y="3499346"/>
            <a:ext cx="4573037" cy="1096899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800" b="1" dirty="0"/>
              <a:t>Ahmed AlSaeed</a:t>
            </a:r>
            <a:endParaRPr lang="en-BH" sz="2800" b="1" dirty="0"/>
          </a:p>
        </p:txBody>
      </p:sp>
    </p:spTree>
    <p:extLst>
      <p:ext uri="{BB962C8B-B14F-4D97-AF65-F5344CB8AC3E}">
        <p14:creationId xmlns:p14="http://schemas.microsoft.com/office/powerpoint/2010/main" val="129905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0CD59-14A9-3E06-9A85-F5F3F7367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07404-19DC-DC2E-F7CA-23FE7783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355" y="765194"/>
            <a:ext cx="8755557" cy="107722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Smokers have Higher Triglyceride Levels</a:t>
            </a:r>
            <a:endParaRPr lang="en-BH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B7D4EBD-7CFA-082C-5681-38BEAD9AE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0388" y="1585246"/>
            <a:ext cx="6363493" cy="5107993"/>
          </a:xfrm>
        </p:spPr>
      </p:pic>
    </p:spTree>
    <p:extLst>
      <p:ext uri="{BB962C8B-B14F-4D97-AF65-F5344CB8AC3E}">
        <p14:creationId xmlns:p14="http://schemas.microsoft.com/office/powerpoint/2010/main" val="1640727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9B2FE-ACC5-10A4-1677-B2C09E4A9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2E636-3C03-C706-6B71-8527D330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38" y="893006"/>
            <a:ext cx="10329862" cy="149961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Smokers have Higher Serum Creatinine Levels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6F19FE7-452A-B313-9AF1-5999DEA62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5691" y="1642814"/>
            <a:ext cx="6220618" cy="4993307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7EF4B1-42B9-736E-7452-D1E2A7023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90" y="2916485"/>
            <a:ext cx="2298701" cy="229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2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BD8A1-0E70-6D44-4263-432FC022D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A7AAA-D97B-57F6-C958-105D0FB8D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71" y="810837"/>
            <a:ext cx="10050315" cy="107722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Smokers have Higher Liver Enzyme Levels </a:t>
            </a:r>
            <a:r>
              <a:rPr lang="ar-SA" b="1" dirty="0"/>
              <a:t>-</a:t>
            </a:r>
            <a:r>
              <a:rPr lang="en-US" b="1" dirty="0"/>
              <a:t>GTP Shows the Biggest Increase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F00C15A-F08A-1AC1-5876-B566D013B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0195" y="1905482"/>
            <a:ext cx="7440035" cy="4729829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E093F8-A9CA-E8C5-CD87-4E0039D5C9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104" r="20979"/>
          <a:stretch>
            <a:fillRect/>
          </a:stretch>
        </p:blipFill>
        <p:spPr>
          <a:xfrm>
            <a:off x="71440" y="2200275"/>
            <a:ext cx="2269391" cy="224472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04321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E5D86-A371-1AF4-954B-0E4D8A29D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990C-8636-DF11-3D99-CB3B896C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72" y="810837"/>
            <a:ext cx="9597840" cy="1077229"/>
          </a:xfrm>
        </p:spPr>
        <p:txBody>
          <a:bodyPr>
            <a:normAutofit/>
          </a:bodyPr>
          <a:lstStyle/>
          <a:p>
            <a:pPr algn="ctr" rtl="1"/>
            <a:r>
              <a:rPr lang="en-US" b="1" dirty="0"/>
              <a:t>Recommendation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50BEC-729E-A561-0A96-25323E1BD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5065" y="2052116"/>
            <a:ext cx="8195074" cy="3997828"/>
          </a:xfrm>
        </p:spPr>
        <p:txBody>
          <a:bodyPr>
            <a:normAutofit/>
          </a:bodyPr>
          <a:lstStyle/>
          <a:p>
            <a:r>
              <a:rPr lang="en-GB" dirty="0"/>
              <a:t>Doctors should focus on the key smoking related results: Triglycerides, GTP and HDL.</a:t>
            </a:r>
          </a:p>
          <a:p>
            <a:r>
              <a:rPr lang="en-GB" dirty="0"/>
              <a:t>Hospitals can add these patterns to their systems so doctors get automatic alerts.</a:t>
            </a:r>
          </a:p>
          <a:p>
            <a:r>
              <a:rPr lang="en-GB" dirty="0"/>
              <a:t>If these smoking patterns appear in the tests, the patient should do extra liver and kidney checks to catch any early problems.</a:t>
            </a:r>
          </a:p>
          <a:p>
            <a:r>
              <a:rPr lang="en-GB" dirty="0"/>
              <a:t>Patients with abnormal results should be encouraged to join stop smoking programs, even if they say they don’t smoke.</a:t>
            </a:r>
          </a:p>
        </p:txBody>
      </p:sp>
    </p:spTree>
    <p:extLst>
      <p:ext uri="{BB962C8B-B14F-4D97-AF65-F5344CB8AC3E}">
        <p14:creationId xmlns:p14="http://schemas.microsoft.com/office/powerpoint/2010/main" val="2536150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41CB4-D38F-6993-E60B-BD2D9E16C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02B5FB-F686-02D1-2E9B-1ABC0CB198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6288" b="17104"/>
          <a:stretch>
            <a:fillRect/>
          </a:stretch>
        </p:blipFill>
        <p:spPr>
          <a:xfrm>
            <a:off x="5" y="13"/>
            <a:ext cx="12191999" cy="68579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BC174D-BDDB-D667-85CC-52ACF7687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557" y="4085141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70108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6DD6-F8D8-14BD-74E9-EF11387FE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64088"/>
            <a:ext cx="8915075" cy="107722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The Problem Statement </a:t>
            </a:r>
            <a:r>
              <a:rPr lang="en-GB" b="1" dirty="0"/>
              <a:t>&amp; Target Audience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B22CAF5-5EA9-E557-46C1-B04A7496C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</a:rPr>
              <a:t>The Problem</a:t>
            </a:r>
            <a:r>
              <a:rPr lang="ar-SA" sz="1200" b="1" dirty="0">
                <a:solidFill>
                  <a:srgbClr val="FFFFFF"/>
                </a:solidFill>
              </a:rPr>
              <a:t>:</a:t>
            </a:r>
            <a:endParaRPr lang="en-US" sz="1200" b="1" dirty="0">
              <a:solidFill>
                <a:srgbClr val="FFFFFF"/>
              </a:solidFill>
            </a:endParaRPr>
          </a:p>
          <a:p>
            <a:r>
              <a:rPr lang="en-US" sz="1200" dirty="0">
                <a:solidFill>
                  <a:srgbClr val="FFFFFF"/>
                </a:solidFill>
              </a:rPr>
              <a:t>Smoking affects many health indicators but people do not always report whether they smoke or not.</a:t>
            </a:r>
          </a:p>
          <a:p>
            <a:r>
              <a:rPr lang="en-US" sz="1200" dirty="0">
                <a:solidFill>
                  <a:srgbClr val="FFFFFF"/>
                </a:solidFill>
              </a:rPr>
              <a:t>This makes it difficult for healthcare providers to detect early risks or understand a patient’s real health condition.</a:t>
            </a:r>
          </a:p>
          <a:p>
            <a:pPr marL="0" indent="0">
              <a:buNone/>
            </a:pPr>
            <a:endParaRPr lang="en-US" sz="1200" b="1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</a:rPr>
              <a:t>Key Question:</a:t>
            </a:r>
            <a:endParaRPr lang="en-US" sz="1200" dirty="0">
              <a:solidFill>
                <a:srgbClr val="FFFFFF"/>
              </a:solidFill>
            </a:endParaRPr>
          </a:p>
          <a:p>
            <a:r>
              <a:rPr lang="en-US" sz="1200" dirty="0">
                <a:solidFill>
                  <a:srgbClr val="FFFFFF"/>
                </a:solidFill>
              </a:rPr>
              <a:t>Can we identify if a person is a smoker only from their medical test results?</a:t>
            </a:r>
            <a:endParaRPr lang="en-GB" sz="1200" dirty="0">
              <a:solidFill>
                <a:srgbClr val="FFFFFF"/>
              </a:solidFill>
            </a:endParaRPr>
          </a:p>
          <a:p>
            <a:endParaRPr lang="en-GB" sz="12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GB" sz="1400" b="1" dirty="0">
                <a:solidFill>
                  <a:srgbClr val="FFFFFF"/>
                </a:solidFill>
              </a:rPr>
              <a:t>Target Audience:</a:t>
            </a:r>
          </a:p>
          <a:p>
            <a:r>
              <a:rPr lang="en-GB" sz="1200" dirty="0"/>
              <a:t>Healthcare Sector.</a:t>
            </a:r>
          </a:p>
          <a:p>
            <a:r>
              <a:rPr lang="en-GB" sz="1200" dirty="0"/>
              <a:t>Doctors.</a:t>
            </a:r>
            <a:endParaRPr lang="en-US" sz="1200" dirty="0">
              <a:solidFill>
                <a:srgbClr val="FFFFFF"/>
              </a:solidFill>
            </a:endParaRPr>
          </a:p>
          <a:p>
            <a:pPr marL="228594" indent="-228594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BH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08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591DA7-9027-5423-3C40-4131FD953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555EAC-521A-1412-A884-41100CA94E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40000"/>
          </a:blip>
          <a:srcRect t="23431" b="20319"/>
          <a:stretch>
            <a:fillRect/>
          </a:stretch>
        </p:blipFill>
        <p:spPr>
          <a:xfrm>
            <a:off x="23" y="13"/>
            <a:ext cx="12191980" cy="68579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35F933-FCF4-0ACC-1730-00A95BC07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34" y="808056"/>
            <a:ext cx="7958331" cy="1077229"/>
          </a:xfrm>
        </p:spPr>
        <p:txBody>
          <a:bodyPr>
            <a:normAutofit/>
          </a:bodyPr>
          <a:lstStyle/>
          <a:p>
            <a:pPr algn="ctr"/>
            <a:r>
              <a:rPr lang="en-BH" b="1" dirty="0"/>
              <a:t>Dataset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5135D-7CAD-FD8B-685B-A47A40C6D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Total records: 55,692 individuals</a:t>
            </a:r>
            <a:r>
              <a:rPr lang="en-GB" dirty="0"/>
              <a:t>.</a:t>
            </a:r>
            <a:endParaRPr lang="en-US" dirty="0"/>
          </a:p>
          <a:p>
            <a:r>
              <a:rPr lang="en-US" dirty="0"/>
              <a:t>Smokers: 20,455.</a:t>
            </a:r>
          </a:p>
          <a:p>
            <a:r>
              <a:rPr lang="en-US" dirty="0"/>
              <a:t>Non smokers: 35,237.</a:t>
            </a:r>
          </a:p>
          <a:p>
            <a:r>
              <a:rPr lang="en-US" dirty="0"/>
              <a:t>Gender: 35,401 Males and 20,291 Females.</a:t>
            </a:r>
          </a:p>
          <a:p>
            <a:r>
              <a:rPr lang="en-US" dirty="0"/>
              <a:t>No individuals below age 18 are smokers.</a:t>
            </a:r>
          </a:p>
          <a:p>
            <a:r>
              <a:rPr lang="en-US" dirty="0"/>
              <a:t>In all Charts: Orange = Smokers, Green = Non smokers.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9B123-E960-AD88-6E15-B9E5386CA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8229F8A-0B41-F3C6-6955-3F2A7EE3D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801" y="920761"/>
            <a:ext cx="7958331" cy="1077229"/>
          </a:xfrm>
        </p:spPr>
        <p:txBody>
          <a:bodyPr/>
          <a:lstStyle/>
          <a:p>
            <a:pPr algn="ctr"/>
            <a:r>
              <a:rPr lang="en-US" b="1" dirty="0"/>
              <a:t>Males Smoking more than Female</a:t>
            </a:r>
            <a:endParaRPr lang="en-BH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BFB2B2C-BDD2-FAA5-0D60-4AC4AA806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675" y="1626509"/>
            <a:ext cx="6215869" cy="4989495"/>
          </a:xfr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26511EB-9194-255E-D648-F6CC9B6383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364" t="33615" r="12974" b="32597"/>
          <a:stretch>
            <a:fillRect/>
          </a:stretch>
        </p:blipFill>
        <p:spPr>
          <a:xfrm>
            <a:off x="1487972" y="4780418"/>
            <a:ext cx="1683658" cy="164374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0A84B2-9541-2803-717C-B83CF9075F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792" t="33329" r="37546" b="31703"/>
          <a:stretch>
            <a:fillRect/>
          </a:stretch>
        </p:blipFill>
        <p:spPr>
          <a:xfrm>
            <a:off x="9499589" y="2198969"/>
            <a:ext cx="1683657" cy="170115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51106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6CC8FB-DA30-9B8F-71EA-90CFC3251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H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00D9662-5CF3-4BF8-85EE-E1503E35D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ack and white image of a person smoking a cigarette&#10;&#10;AI-generated content may be incorrect.">
            <a:extLst>
              <a:ext uri="{FF2B5EF4-FFF2-40B4-BE49-F238E27FC236}">
                <a16:creationId xmlns:a16="http://schemas.microsoft.com/office/drawing/2014/main" id="{45DB40FD-797D-2123-90A3-B4CCC81E5EC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9999" r="-1" b="23749"/>
          <a:stretch>
            <a:fillRect/>
          </a:stretch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9C7C206-8404-40AC-969B-40CE396E3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5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AD64B3-D01F-43C5-AFF5-7EDCC3D3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BF951FB-3496-4321-9E03-62C6C49A2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2CC157-1C7E-4345-89D3-52E61E0A1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554ECE-6F4C-4F12-B9C2-1A8072672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4" y="0"/>
            <a:ext cx="4428326" cy="6858000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CF5A86-432C-2C85-93B0-0A34A49AB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650" y="2669648"/>
            <a:ext cx="5843421" cy="3378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dirty="0"/>
              <a:t>External </a:t>
            </a:r>
            <a:r>
              <a:rPr lang="en-US" sz="5400" b="1" dirty="0">
                <a:solidFill>
                  <a:schemeClr val="bg1"/>
                </a:solidFill>
              </a:rPr>
              <a:t>Effects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D35B0FD-0F2F-4198-91DA-900B7FB3F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384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45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733ED-4DA5-8E65-F4AB-9EA65A7B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071E-E2F6-B04E-5A66-DD4BCE337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0" y="808056"/>
            <a:ext cx="9629775" cy="107722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Smoking Affects Eyesight but not Hearing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C5A432C-7435-44A2-6E66-B2C41516D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669" y="1990730"/>
            <a:ext cx="5652335" cy="453714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E810EF-BBE4-9439-0F23-8BD642FE3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400" y="1990733"/>
            <a:ext cx="5652333" cy="45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88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FD46B8-6E88-A2EF-F92C-1C6967588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162C-21DC-30FF-86E8-220B825B3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221" y="534241"/>
            <a:ext cx="6161004" cy="88637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Smokers have Higher Tartar and Combined Dental Issues</a:t>
            </a:r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9C0D7E9E-BF04-744C-4E77-4F457AEDF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2132" y="1791431"/>
            <a:ext cx="7129364" cy="453232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F797BB-BE6D-CE7C-D005-BD1784B56C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5" b="-5"/>
          <a:stretch>
            <a:fillRect/>
          </a:stretch>
        </p:blipFill>
        <p:spPr>
          <a:xfrm>
            <a:off x="1289950" y="2062897"/>
            <a:ext cx="2291871" cy="2291871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3969130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9B35D4-F066-A53F-0A13-925540FA1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st tubes with samples on a test tube rack">
            <a:extLst>
              <a:ext uri="{FF2B5EF4-FFF2-40B4-BE49-F238E27FC236}">
                <a16:creationId xmlns:a16="http://schemas.microsoft.com/office/drawing/2014/main" id="{DD2FBC64-226D-C8E4-C346-B5FA58A088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84" r="19005" b="-2"/>
          <a:stretch>
            <a:fillRect/>
          </a:stretch>
        </p:blipFill>
        <p:spPr>
          <a:xfrm>
            <a:off x="23" y="4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F5B53D-58D9-B149-2A8F-EA3693598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7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b="1" dirty="0"/>
              <a:t>Blood Test</a:t>
            </a:r>
          </a:p>
        </p:txBody>
      </p:sp>
    </p:spTree>
    <p:extLst>
      <p:ext uri="{BB962C8B-B14F-4D97-AF65-F5344CB8AC3E}">
        <p14:creationId xmlns:p14="http://schemas.microsoft.com/office/powerpoint/2010/main" val="3108053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13A3B5-A372-99BC-625C-43A8B3339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8C12-22FC-1136-5163-FBABA16B0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112" y="838200"/>
            <a:ext cx="7677751" cy="132080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Smokers have Lower HDL and LDL</a:t>
            </a:r>
          </a:p>
        </p:txBody>
      </p:sp>
      <p:pic>
        <p:nvPicPr>
          <p:cNvPr id="15" name="Content Placeholder 8">
            <a:extLst>
              <a:ext uri="{FF2B5EF4-FFF2-40B4-BE49-F238E27FC236}">
                <a16:creationId xmlns:a16="http://schemas.microsoft.com/office/drawing/2014/main" id="{9F5A3869-0CD6-BB22-F0D6-33528B6EF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7137" y="1718820"/>
            <a:ext cx="7477726" cy="474548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E2692-3964-82BC-417D-D1601560D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8" y="2396331"/>
            <a:ext cx="2065338" cy="206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681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8614</TotalTime>
  <Words>257</Words>
  <Application>Microsoft Macintosh PowerPoint</Application>
  <PresentationFormat>Widescreen</PresentationFormat>
  <Paragraphs>37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MS Shell Dlg 2</vt:lpstr>
      <vt:lpstr>Wingdings</vt:lpstr>
      <vt:lpstr>Wingdings 3</vt:lpstr>
      <vt:lpstr>Madison</vt:lpstr>
      <vt:lpstr>Detecting Smokers Using Health Data</vt:lpstr>
      <vt:lpstr>The Problem Statement &amp; Target Audience</vt:lpstr>
      <vt:lpstr>Dataset Overview</vt:lpstr>
      <vt:lpstr>Males Smoking more than Female</vt:lpstr>
      <vt:lpstr>External Effects</vt:lpstr>
      <vt:lpstr>Smoking Affects Eyesight but not Hearing</vt:lpstr>
      <vt:lpstr>Smokers have Higher Tartar and Combined Dental Issues</vt:lpstr>
      <vt:lpstr>Blood Test</vt:lpstr>
      <vt:lpstr>Smokers have Lower HDL and LDL</vt:lpstr>
      <vt:lpstr>Smokers have Higher Triglyceride Levels</vt:lpstr>
      <vt:lpstr>Smokers have Higher Serum Creatinine Levels</vt:lpstr>
      <vt:lpstr>Smokers have Higher Liver Enzyme Levels -GTP Shows the Biggest Increase</vt:lpstr>
      <vt:lpstr>Recommendation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Ahmed AlSaeed</dc:creator>
  <cp:lastModifiedBy>Ahmed AlSaeed</cp:lastModifiedBy>
  <cp:revision>18</cp:revision>
  <dcterms:created xsi:type="dcterms:W3CDTF">2025-11-15T19:34:38Z</dcterms:created>
  <dcterms:modified xsi:type="dcterms:W3CDTF">2025-11-23T15:56:23Z</dcterms:modified>
</cp:coreProperties>
</file>

<file path=docProps/thumbnail.jpeg>
</file>